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3" r:id="rId8"/>
    <p:sldId id="261" r:id="rId9"/>
    <p:sldId id="268" r:id="rId10"/>
    <p:sldId id="264" r:id="rId11"/>
    <p:sldId id="262" r:id="rId12"/>
    <p:sldId id="265" r:id="rId13"/>
    <p:sldId id="266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A79"/>
    <a:srgbClr val="EF8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53-4930-9DDA-B019C5C1FBF9}"/>
              </c:ext>
            </c:extLst>
          </c:dPt>
          <c:dPt>
            <c:idx val="1"/>
            <c:invertIfNegative val="0"/>
            <c:bubble3D val="0"/>
            <c:spPr>
              <a:solidFill>
                <a:srgbClr val="F3AA79"/>
              </a:solidFill>
              <a:ln>
                <a:solidFill>
                  <a:srgbClr val="F3AA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53-4930-9DDA-B019C5C1FBF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953-4930-9DDA-B019C5C1FBF9}"/>
              </c:ext>
            </c:extLst>
          </c:dPt>
          <c:dPt>
            <c:idx val="3"/>
            <c:invertIfNegative val="0"/>
            <c:bubble3D val="0"/>
            <c:spPr>
              <a:solidFill>
                <a:srgbClr val="F3AA79"/>
              </a:solidFill>
              <a:ln>
                <a:solidFill>
                  <a:srgbClr val="F3AA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953-4930-9DDA-B019C5C1FBF9}"/>
              </c:ext>
            </c:extLst>
          </c:dPt>
          <c:cat>
            <c:strRef>
              <c:f>Лист1!$B$1:$B$4</c:f>
              <c:strCache>
                <c:ptCount val="4"/>
                <c:pt idx="0">
                  <c:v>Mod. GA</c:v>
                </c:pt>
                <c:pt idx="1">
                  <c:v>GA</c:v>
                </c:pt>
                <c:pt idx="2">
                  <c:v>Mod. PSO</c:v>
                </c:pt>
                <c:pt idx="3">
                  <c:v>PSO</c:v>
                </c:pt>
              </c:strCache>
            </c:strRef>
          </c:cat>
          <c:val>
            <c:numRef>
              <c:f>Лист1!$C$1:$C$4</c:f>
              <c:numCache>
                <c:formatCode>General</c:formatCode>
                <c:ptCount val="4"/>
                <c:pt idx="0">
                  <c:v>160000</c:v>
                </c:pt>
                <c:pt idx="1">
                  <c:v>153840.86554106601</c:v>
                </c:pt>
                <c:pt idx="2">
                  <c:v>156990.63850500601</c:v>
                </c:pt>
                <c:pt idx="3">
                  <c:v>145189.04029656001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53-4930-9DDA-B019C5C1FB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2720527"/>
        <c:axId val="202721359"/>
      </c:barChart>
      <c:catAx>
        <c:axId val="202720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+mn-cs"/>
              </a:defRPr>
            </a:pPr>
            <a:endParaRPr lang="ru-RU"/>
          </a:p>
        </c:txPr>
        <c:crossAx val="202721359"/>
        <c:crosses val="autoZero"/>
        <c:auto val="1"/>
        <c:lblAlgn val="ctr"/>
        <c:lblOffset val="100"/>
        <c:noMultiLvlLbl val="0"/>
      </c:catAx>
      <c:valAx>
        <c:axId val="20272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+mn-cs"/>
              </a:defRPr>
            </a:pPr>
            <a:endParaRPr lang="ru-RU"/>
          </a:p>
        </c:txPr>
        <c:crossAx val="202720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  <a:latin typeface="Source Code Pro" panose="020B0309030403020204" pitchFamily="49" charset="0"/>
          <a:ea typeface="Source Code Pro" panose="020B0309030403020204" pitchFamily="49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7471706528405"/>
          <c:y val="6.4032502461207633E-2"/>
          <c:w val="0.84450615031397769"/>
          <c:h val="0.8231658893040729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87-42F4-9BEE-5FD199037C7C}"/>
              </c:ext>
            </c:extLst>
          </c:dPt>
          <c:dPt>
            <c:idx val="1"/>
            <c:invertIfNegative val="0"/>
            <c:bubble3D val="0"/>
            <c:spPr>
              <a:solidFill>
                <a:srgbClr val="F3AA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87-42F4-9BEE-5FD199037C7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787-42F4-9BEE-5FD199037C7C}"/>
              </c:ext>
            </c:extLst>
          </c:dPt>
          <c:dPt>
            <c:idx val="3"/>
            <c:invertIfNegative val="0"/>
            <c:bubble3D val="0"/>
            <c:spPr>
              <a:solidFill>
                <a:srgbClr val="F3AA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787-42F4-9BEE-5FD199037C7C}"/>
              </c:ext>
            </c:extLst>
          </c:dPt>
          <c:cat>
            <c:strRef>
              <c:f>Лист1!$E$1:$E$4</c:f>
              <c:strCache>
                <c:ptCount val="4"/>
                <c:pt idx="0">
                  <c:v>Mod. GA</c:v>
                </c:pt>
                <c:pt idx="1">
                  <c:v>GA</c:v>
                </c:pt>
                <c:pt idx="2">
                  <c:v>Mod. PSO</c:v>
                </c:pt>
                <c:pt idx="3">
                  <c:v>PSO</c:v>
                </c:pt>
              </c:strCache>
            </c:strRef>
          </c:cat>
          <c:val>
            <c:numRef>
              <c:f>Лист1!$F$1:$F$4</c:f>
              <c:numCache>
                <c:formatCode>General</c:formatCode>
                <c:ptCount val="4"/>
                <c:pt idx="0">
                  <c:v>221.41937999999999</c:v>
                </c:pt>
                <c:pt idx="1">
                  <c:v>221.1347868</c:v>
                </c:pt>
                <c:pt idx="2">
                  <c:v>221.27174120000001</c:v>
                </c:pt>
                <c:pt idx="3">
                  <c:v>219.67364559999999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87-42F4-9BEE-5FD199037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2718031"/>
        <c:axId val="202719279"/>
      </c:barChart>
      <c:catAx>
        <c:axId val="202718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+mn-cs"/>
              </a:defRPr>
            </a:pPr>
            <a:endParaRPr lang="ru-RU"/>
          </a:p>
        </c:txPr>
        <c:crossAx val="202719279"/>
        <c:crosses val="autoZero"/>
        <c:auto val="1"/>
        <c:lblAlgn val="ctr"/>
        <c:lblOffset val="100"/>
        <c:noMultiLvlLbl val="0"/>
      </c:catAx>
      <c:valAx>
        <c:axId val="202719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+mn-cs"/>
              </a:defRPr>
            </a:pPr>
            <a:endParaRPr lang="ru-RU"/>
          </a:p>
        </c:txPr>
        <c:crossAx val="202718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  <a:latin typeface="Source Code Pro" panose="020B0309030403020204" pitchFamily="49" charset="0"/>
          <a:ea typeface="Source Code Pro" panose="020B0309030403020204" pitchFamily="49" charset="0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0C8706-59E6-2949-8443-3F5E14401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231568-0149-452D-F1A5-B3D689D78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C3FFA8-F225-5B9F-B878-6A332044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E53D01-CE2E-849A-A22F-76A9DF61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EDBA54-3FFA-2662-6E1F-2C6FBE36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994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BF36D-25A2-E55C-0FAA-9E2134E7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097035-183D-9606-9CE6-5F75EF3BF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BE3F3D-EBC3-AF71-C69D-CE6EC35A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6E3E6A-0261-ECB7-A5FC-8AA99572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E78FDD-8257-37A3-C5D4-D9681260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330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6DC3EFD-7A4A-67F5-3833-B0D39A3F2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B19E4F-455E-ADDC-F766-752E5244D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B5F18E-FCAE-DF9C-0457-DDE0207FF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568BB9-5912-46D5-E53E-850FFC635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20554B-1274-DBB4-71B9-AE5DEE02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11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72C9E-26EA-1C38-E840-B5B11F85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FEE1D5-1026-8E27-F3C2-EAB1EDD1E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362ED3-57FD-99DD-72CB-1DF954A5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BFEF81-F76A-DE7B-6707-3D9A64F8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E52A9F-BB94-64FE-A3BF-EA9A9E6F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19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30D1E-D278-182E-4186-7A3EF19F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F767FA-511D-9F82-9E5F-3537EA715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CFE5BD-0896-5C49-573D-F89244850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962ECB-33AE-E20D-EC18-86A84EC6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D7F6BE-D767-EAA2-9702-DE12D2DA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74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3A6E6-8167-8E10-BC68-1742768B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A7BE1E-FDE2-335C-A207-1FDDAFECD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15BA4F-06D5-7FD0-944E-5B6721BBC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812624-202E-EDED-A2E4-C9490462F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21B3C8-3E74-D6E7-078C-FE17BCC9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5A71CF-D164-BA58-3FD2-163BE96C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766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E8F2B-263A-5504-6777-372C6FEF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7901AF-C366-9D8C-2055-CBF480ED8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5AC162-3FC7-4F0F-820E-313170377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8F60216-C8F2-C602-A878-A33E5CC05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5A91F1-2DBB-C4A9-D58D-AF15CE72D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B194E7D-BF95-0E43-DE1C-E5E4DE150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1E54F50-E0B9-154F-817C-8668F0F7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5817F9-8F43-FEAE-BD6A-AA46597F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845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57B3C6-7C90-5530-D7B9-67161B66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77DEFD2-71DA-BACD-11EF-0074C6A4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309BA5-3510-D62E-AC32-C61431265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AC3B6A-921A-EF4C-94CA-F48A8556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268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991A7C-7AF2-5021-51F5-F3CBD89D9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4859C74-5BE5-FFE1-999B-A0D03D3C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4875FD-B4BC-D974-5838-0E5CD9A0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53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CAE296-E07E-694E-422B-DBA5E9381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131112-848A-D58F-DEC5-4F1A8063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CF60986-9088-D03B-67C0-DAC3B0AB4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CCC3F4-8D7A-B423-86CC-5C1446C4C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867274D-8368-7438-9A16-00E3F7CB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4E5B88-3F50-3B02-9354-08806BF1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221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7E374-B444-EFC8-87FD-B740D611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9AD6118-4212-C917-8FE7-B38BF15C4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A6BEA6-268A-0323-0578-95F5800F7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EE01C5-D75D-73BA-E2F0-3FEF85B7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6DCF7C3-4464-6327-0800-7A8A7241F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46501C-28EF-E360-E0F7-5410535D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09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8E381-A2D4-A9A1-2777-4CDF47CA2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82DD6C-8098-D0E1-2FA7-B9350FFF0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894206-2568-2846-7C9D-3F9B60458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4ADBE-2843-4EC7-84C4-B5B945EF5C39}" type="datetimeFigureOut">
              <a:rPr lang="ru-RU" smtClean="0"/>
              <a:t>27.02.2023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00C12F-A4A7-4315-B590-C1ACB2236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3F5554-1245-0296-E737-C26BA9A50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166E-36C9-4445-9734-D82A6E01FB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16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E5FD1C-D9DB-51FB-D4E3-F0C792882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733" y="-180975"/>
            <a:ext cx="12513733" cy="70389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01F5BB-828F-063E-71B4-EEB46E984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8" y="529389"/>
            <a:ext cx="10503568" cy="226193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Aft>
                <a:spcPts val="800"/>
              </a:spcAft>
            </a:pPr>
            <a:r>
              <a:rPr lang="ru-RU" sz="3600" b="1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 Medium" panose="020B0309030403090204" pitchFamily="49" charset="0"/>
                <a:cs typeface="Arial" panose="020B0604020202020204" pitchFamily="34" charset="0"/>
              </a:rPr>
              <a:t>Сравнение эффективности алгоритмов оптимизации на базе искусственного интеллекта на тестовых задачах вещественной оптимизации</a:t>
            </a:r>
            <a:endParaRPr lang="ru-RU" sz="3600" dirty="0">
              <a:solidFill>
                <a:schemeClr val="bg1"/>
              </a:solidFill>
              <a:effectLst/>
              <a:latin typeface="Source Code Pro" panose="020B0309030403020204" pitchFamily="49" charset="0"/>
              <a:ea typeface="Source Code Pro Medium" panose="020B0309030403090204" pitchFamily="49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611242-19CC-BB6D-D7E9-8EE24AE63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948" y="5397712"/>
            <a:ext cx="5011152" cy="1028487"/>
          </a:xfrm>
        </p:spPr>
        <p:txBody>
          <a:bodyPr>
            <a:normAutofit/>
          </a:bodyPr>
          <a:lstStyle/>
          <a:p>
            <a:pPr algn="l"/>
            <a:r>
              <a:rPr lang="ru-RU" sz="2000" dirty="0">
                <a:solidFill>
                  <a:srgbClr val="F3AA79"/>
                </a:solidFill>
                <a:latin typeface="Montserrat Medium" pitchFamily="2" charset="-52"/>
                <a:ea typeface="Source Code Pro" panose="020B0309030403020204" pitchFamily="49" charset="0"/>
                <a:cs typeface="Calibri"/>
              </a:rPr>
              <a:t>10 класс</a:t>
            </a:r>
            <a:br>
              <a:rPr lang="ru-RU" sz="2000" dirty="0">
                <a:solidFill>
                  <a:srgbClr val="F3AA79"/>
                </a:solidFill>
                <a:latin typeface="Montserrat Medium" pitchFamily="2" charset="-52"/>
                <a:ea typeface="Source Code Pro" panose="020B0309030403020204" pitchFamily="49" charset="0"/>
                <a:cs typeface="Calibri"/>
              </a:rPr>
            </a:br>
            <a:r>
              <a:rPr lang="ru-RU" sz="2000" dirty="0">
                <a:solidFill>
                  <a:srgbClr val="F3AA79"/>
                </a:solidFill>
                <a:latin typeface="Montserrat Medium" pitchFamily="2" charset="-52"/>
                <a:ea typeface="Source Code Pro" panose="020B0309030403020204" pitchFamily="49" charset="0"/>
                <a:cs typeface="Calibri"/>
              </a:rPr>
              <a:t>ГБОУ Школа №1532</a:t>
            </a:r>
            <a:br>
              <a:rPr lang="ru-RU" sz="2000" dirty="0">
                <a:solidFill>
                  <a:srgbClr val="F3AA79"/>
                </a:solidFill>
                <a:latin typeface="Montserrat Medium" pitchFamily="2" charset="-52"/>
                <a:ea typeface="Source Code Pro" panose="020B0309030403020204" pitchFamily="49" charset="0"/>
                <a:cs typeface="Calibri"/>
              </a:rPr>
            </a:br>
            <a:r>
              <a:rPr lang="ru-RU" sz="2000" dirty="0">
                <a:solidFill>
                  <a:srgbClr val="F3AA79"/>
                </a:solidFill>
                <a:latin typeface="Montserrat Medium" pitchFamily="2" charset="-52"/>
                <a:ea typeface="Source Code Pro" panose="020B0309030403020204" pitchFamily="49" charset="0"/>
                <a:cs typeface="Calibri"/>
              </a:rPr>
              <a:t>Исупов Матвей Викторович</a:t>
            </a:r>
            <a:endParaRPr lang="ru-RU" sz="2000" dirty="0">
              <a:solidFill>
                <a:srgbClr val="F3AA79"/>
              </a:solidFill>
              <a:latin typeface="Montserrat Medium" pitchFamily="2" charset="-52"/>
              <a:ea typeface="Source Code Pro" panose="020B0309030403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8C079-5CD3-BF8D-938C-492BF576D894}"/>
              </a:ext>
            </a:extLst>
          </p:cNvPr>
          <p:cNvSpPr txBox="1"/>
          <p:nvPr/>
        </p:nvSpPr>
        <p:spPr>
          <a:xfrm>
            <a:off x="5552574" y="5397712"/>
            <a:ext cx="645895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Medium" pitchFamily="2" charset="-52"/>
                <a:ea typeface="Source Code Pro" panose="020B0309030403020204" pitchFamily="49" charset="0"/>
                <a:cs typeface="Calibri"/>
              </a:rPr>
              <a:t>Руководитель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Medium" pitchFamily="2" charset="-52"/>
                <a:ea typeface="Source Code Pro" panose="020B0309030403020204" pitchFamily="49" charset="0"/>
                <a:cs typeface="Calibri"/>
              </a:rPr>
              <a:t>:</a:t>
            </a: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Medium" pitchFamily="2" charset="-52"/>
                <a:ea typeface="Source Code Pro" panose="020B0309030403020204" pitchFamily="49" charset="0"/>
                <a:cs typeface="Calibri"/>
              </a:rPr>
              <a:t> учитель информатики  ГБОУ Школа № 1532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 Medium" pitchFamily="2" charset="-52"/>
                <a:ea typeface="Source Code Pro" panose="020B0309030403020204" pitchFamily="49" charset="0"/>
                <a:cs typeface="Calibri"/>
              </a:rPr>
              <a:t>Сергиенко Антон Борисович</a:t>
            </a:r>
          </a:p>
        </p:txBody>
      </p:sp>
    </p:spTree>
    <p:extLst>
      <p:ext uri="{BB962C8B-B14F-4D97-AF65-F5344CB8AC3E}">
        <p14:creationId xmlns:p14="http://schemas.microsoft.com/office/powerpoint/2010/main" val="4268595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82788F-56F8-3119-5B04-A600B0C92F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93" b="25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86AF553-FF91-6A62-10C4-8FF57ADEF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177481"/>
              </p:ext>
            </p:extLst>
          </p:nvPr>
        </p:nvGraphicFramePr>
        <p:xfrm>
          <a:off x="619291" y="271303"/>
          <a:ext cx="10953418" cy="5091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67611">
                  <a:extLst>
                    <a:ext uri="{9D8B030D-6E8A-4147-A177-3AD203B41FA5}">
                      <a16:colId xmlns:a16="http://schemas.microsoft.com/office/drawing/2014/main" val="3323182005"/>
                    </a:ext>
                  </a:extLst>
                </a:gridCol>
                <a:gridCol w="5485807">
                  <a:extLst>
                    <a:ext uri="{9D8B030D-6E8A-4147-A177-3AD203B41FA5}">
                      <a16:colId xmlns:a16="http://schemas.microsoft.com/office/drawing/2014/main" val="4119049896"/>
                    </a:ext>
                  </a:extLst>
                </a:gridCol>
              </a:tblGrid>
              <a:tr h="848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Модификация</a:t>
                      </a:r>
                      <a:endParaRPr lang="ru-RU" sz="2800" b="0">
                        <a:solidFill>
                          <a:schemeClr val="tx1"/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15621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ru-RU" sz="2400" b="0">
                          <a:solidFill>
                            <a:schemeClr val="tx1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Классический алгоритм</a:t>
                      </a:r>
                      <a:endParaRPr lang="ru-RU" sz="2800" b="0">
                        <a:solidFill>
                          <a:schemeClr val="tx1"/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05705"/>
                  </a:ext>
                </a:extLst>
              </a:tr>
              <a:tr h="848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197.964940448349</a:t>
                      </a:r>
                      <a:endParaRPr lang="ru-RU" sz="2800" b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586740" algn="l"/>
                        </a:tabLs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187.00941142755548</a:t>
                      </a:r>
                      <a:endParaRPr lang="ru-RU" sz="2800" b="0" dirty="0">
                        <a:solidFill>
                          <a:schemeClr val="tx1"/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9477"/>
                  </a:ext>
                </a:extLst>
              </a:tr>
              <a:tr h="848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197.30952377944215</a:t>
                      </a:r>
                      <a:endParaRPr lang="ru-RU" sz="2800" b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192.67747220008312</a:t>
                      </a:r>
                      <a:endParaRPr lang="ru-RU" sz="2800" b="0">
                        <a:solidFill>
                          <a:schemeClr val="tx1"/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92156"/>
                  </a:ext>
                </a:extLst>
              </a:tr>
              <a:tr h="848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199.12183640000237</a:t>
                      </a:r>
                      <a:endParaRPr lang="ru-RU" sz="2800" b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194.02478678041484</a:t>
                      </a:r>
                      <a:endParaRPr lang="ru-RU" sz="2800" b="0" dirty="0">
                        <a:solidFill>
                          <a:schemeClr val="tx1"/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472250"/>
                  </a:ext>
                </a:extLst>
              </a:tr>
              <a:tr h="848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197.18410821114276</a:t>
                      </a:r>
                      <a:endParaRPr lang="ru-RU" sz="2800" b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156.84365767141742</a:t>
                      </a:r>
                      <a:endParaRPr lang="ru-RU" sz="2800" b="0" dirty="0">
                        <a:solidFill>
                          <a:schemeClr val="tx1"/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96324"/>
                  </a:ext>
                </a:extLst>
              </a:tr>
              <a:tr h="8485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198.32082127639313</a:t>
                      </a:r>
                      <a:endParaRPr lang="ru-RU" sz="2800" b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</a:rPr>
                        <a:t>192.1959597676409</a:t>
                      </a:r>
                      <a:endParaRPr lang="ru-RU" sz="2800" b="0" dirty="0">
                        <a:solidFill>
                          <a:schemeClr val="tx1"/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156118" marR="15611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6425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B8D3E2-822C-E028-60CF-4644BF78662A}"/>
                  </a:ext>
                </a:extLst>
              </p:cNvPr>
              <p:cNvSpPr txBox="1"/>
              <p:nvPr/>
            </p:nvSpPr>
            <p:spPr>
              <a:xfrm>
                <a:off x="3243263" y="5569504"/>
                <a:ext cx="616267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4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ru-RU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4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ru-RU" sz="4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, </m:t>
                          </m:r>
                          <m:r>
                            <m:rPr>
                              <m:sty m:val="p"/>
                            </m:rPr>
                            <a:rPr lang="ru-RU" sz="4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ru-RU" sz="4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 = </m:t>
                      </m:r>
                      <m:sSup>
                        <m:sSupPr>
                          <m:ctrlPr>
                            <a:rPr lang="ru-RU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4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ru-RU" sz="4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4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 + </m:t>
                      </m:r>
                      <m:r>
                        <m:rPr>
                          <m:sty m:val="p"/>
                        </m:rPr>
                        <a:rPr lang="ru-RU" sz="4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sSup>
                        <m:sSupPr>
                          <m:ctrlPr>
                            <a:rPr lang="ru-RU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4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 </m:t>
                          </m:r>
                        </m:e>
                        <m:sup>
                          <m:r>
                            <a:rPr lang="ru-RU" sz="4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B8D3E2-822C-E028-60CF-4644BF786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263" y="5569504"/>
                <a:ext cx="616267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35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DCB7DE-559E-13E2-4B27-6C5417E85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506A5-C101-5C86-9D83-BD55B81AA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40140" cy="1325563"/>
          </a:xfrm>
        </p:spPr>
        <p:txBody>
          <a:bodyPr/>
          <a:lstStyle/>
          <a:p>
            <a:r>
              <a:rPr lang="ru-RU" dirty="0">
                <a:solidFill>
                  <a:srgbClr val="F3AA79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Сравнение алгоритмов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61525-E69D-61BF-7BD0-72942DACCC97}"/>
              </a:ext>
            </a:extLst>
          </p:cNvPr>
          <p:cNvSpPr txBox="1"/>
          <p:nvPr/>
        </p:nvSpPr>
        <p:spPr>
          <a:xfrm>
            <a:off x="1005840" y="1524000"/>
            <a:ext cx="5775960" cy="3275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В результате проведенных исследований было доказано превосходство эволюционных механизмов над социальными. 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(Конкретные значения для сравнения представлены в технической документации в таблице 3)</a:t>
            </a:r>
          </a:p>
        </p:txBody>
      </p:sp>
    </p:spTree>
    <p:extLst>
      <p:ext uri="{BB962C8B-B14F-4D97-AF65-F5344CB8AC3E}">
        <p14:creationId xmlns:p14="http://schemas.microsoft.com/office/powerpoint/2010/main" val="29839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168553-1CE3-8777-1534-AF403DAE9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93" b="25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F4FF68-4EBD-656F-C78E-578AC6AE7FB1}"/>
                  </a:ext>
                </a:extLst>
              </p:cNvPr>
              <p:cNvSpPr txBox="1"/>
              <p:nvPr/>
            </p:nvSpPr>
            <p:spPr>
              <a:xfrm>
                <a:off x="3162300" y="1245811"/>
                <a:ext cx="68453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4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4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4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ru-RU" sz="4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ru-RU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4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ru-RU" sz="4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F4FF68-4EBD-656F-C78E-578AC6AE7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1245811"/>
                <a:ext cx="6845300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0B429098-B5B2-0E2C-B5A3-37C70865FC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73569"/>
              </p:ext>
            </p:extLst>
          </p:nvPr>
        </p:nvGraphicFramePr>
        <p:xfrm>
          <a:off x="1618166" y="1974612"/>
          <a:ext cx="8955668" cy="474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0D4A8ED-117C-A412-9A39-70515AF043F8}"/>
              </a:ext>
            </a:extLst>
          </p:cNvPr>
          <p:cNvSpPr txBox="1"/>
          <p:nvPr/>
        </p:nvSpPr>
        <p:spPr>
          <a:xfrm>
            <a:off x="685800" y="444500"/>
            <a:ext cx="9105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Сравнение </a:t>
            </a:r>
            <a:endParaRPr lang="ru-RU" dirty="0">
              <a:solidFill>
                <a:schemeClr val="bg1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79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9E3100-91E1-C1A5-2A81-48885D26A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93" b="25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B868B71F-A4CA-C9CB-2931-5FA7B4566F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3113585"/>
              </p:ext>
            </p:extLst>
          </p:nvPr>
        </p:nvGraphicFramePr>
        <p:xfrm>
          <a:off x="426220" y="2159000"/>
          <a:ext cx="7892280" cy="4476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3569EF-7F78-4E3F-EF84-4199A8ED83CA}"/>
                  </a:ext>
                </a:extLst>
              </p:cNvPr>
              <p:cNvSpPr txBox="1"/>
              <p:nvPr/>
            </p:nvSpPr>
            <p:spPr>
              <a:xfrm>
                <a:off x="1886335" y="489114"/>
                <a:ext cx="8629650" cy="1180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ru-RU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  <m:r>
                                <a:rPr lang="ru-RU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ru-RU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ru-RU" sz="3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ru-RU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3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3569EF-7F78-4E3F-EF84-4199A8ED8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335" y="489114"/>
                <a:ext cx="8629650" cy="1180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2A9BB7-934D-2030-7817-35115E34B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2817574"/>
            <a:ext cx="3697758" cy="35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4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A315FA-45E0-FA87-4224-D516A03B9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02E7A1-0EA2-3D3F-B25B-562DDBB3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Цели и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50B12-52DA-6197-5053-1FC8ABE1F49E}"/>
              </a:ext>
            </a:extLst>
          </p:cNvPr>
          <p:cNvSpPr txBox="1"/>
          <p:nvPr/>
        </p:nvSpPr>
        <p:spPr>
          <a:xfrm>
            <a:off x="838200" y="1732750"/>
            <a:ext cx="7960112" cy="3358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Найти </a:t>
            </a:r>
            <a:r>
              <a:rPr lang="ru-RU" sz="2400" dirty="0">
                <a:solidFill>
                  <a:srgbClr val="F3AA79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наиболее эффективный </a:t>
            </a:r>
            <a:r>
              <a:rPr lang="ru-RU" sz="24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алгоритм оптимизации для решения тестовой задачи. Исследовать работу </a:t>
            </a:r>
            <a:r>
              <a:rPr lang="ru-RU" sz="2400" dirty="0">
                <a:solidFill>
                  <a:srgbClr val="F3AA79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генетического алгоритма </a:t>
            </a:r>
            <a:r>
              <a:rPr lang="ru-RU" sz="24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и </a:t>
            </a:r>
            <a:r>
              <a:rPr lang="en-US" sz="2400" dirty="0">
                <a:solidFill>
                  <a:srgbClr val="F3AA79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PSO</a:t>
            </a:r>
            <a:r>
              <a:rPr lang="ru-RU" sz="24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 оптимизации с целью внедрения авторских модификаций и выявления наиболее оптимальных параметров для обоих методов.</a:t>
            </a:r>
          </a:p>
        </p:txBody>
      </p:sp>
    </p:spTree>
    <p:extLst>
      <p:ext uri="{BB962C8B-B14F-4D97-AF65-F5344CB8AC3E}">
        <p14:creationId xmlns:p14="http://schemas.microsoft.com/office/powerpoint/2010/main" val="41861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EFDC83-9BD7-D386-53FE-5932BB8D1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499E6E-0482-73D1-39D5-591FAFAAB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>
                <a:solidFill>
                  <a:srgbClr val="F3AA79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Генетический алгоритм</a:t>
            </a:r>
            <a:endParaRPr lang="ru-RU" sz="3600" dirty="0">
              <a:solidFill>
                <a:schemeClr val="bg1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FA77A-CB94-DA97-5117-F22B3F9D59C5}"/>
              </a:ext>
            </a:extLst>
          </p:cNvPr>
          <p:cNvSpPr txBox="1"/>
          <p:nvPr/>
        </p:nvSpPr>
        <p:spPr>
          <a:xfrm>
            <a:off x="756138" y="2299025"/>
            <a:ext cx="6184900" cy="3839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	</a:t>
            </a: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Работу алгоритма можно разбить на несколько этапов: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случайная генерация первого поколения</a:t>
            </a:r>
            <a:r>
              <a:rPr lang="en-US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;</a:t>
            </a:r>
            <a:endParaRPr lang="ru-RU" sz="2000" dirty="0">
              <a:solidFill>
                <a:schemeClr val="bg1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отбор родителей</a:t>
            </a:r>
            <a:r>
              <a:rPr lang="en-US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;</a:t>
            </a:r>
            <a:endParaRPr lang="ru-RU" sz="2000" dirty="0">
              <a:solidFill>
                <a:schemeClr val="bg1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скрещивание</a:t>
            </a:r>
            <a:r>
              <a:rPr lang="en-US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;</a:t>
            </a:r>
            <a:endParaRPr lang="ru-RU" sz="2000" dirty="0">
              <a:solidFill>
                <a:schemeClr val="bg1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мутации</a:t>
            </a:r>
            <a:r>
              <a:rPr lang="en-US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;</a:t>
            </a:r>
            <a:endParaRPr lang="ru-RU" sz="2000" dirty="0">
              <a:solidFill>
                <a:schemeClr val="bg1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создание нового поколения</a:t>
            </a:r>
            <a:r>
              <a:rPr lang="en-US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.</a:t>
            </a:r>
            <a:endParaRPr lang="ru-RU" sz="2000" dirty="0">
              <a:solidFill>
                <a:schemeClr val="bg1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2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D3B9F3-1F9C-0DA3-0F66-03E86B8BB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A2987-D068-EE83-16EA-F5F14B9D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3AA79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PSO </a:t>
            </a:r>
            <a:r>
              <a:rPr lang="ru-RU" dirty="0">
                <a:solidFill>
                  <a:srgbClr val="F3AA79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алгоритм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EABF6A-EA1A-6AF6-4D2D-EDE01FC97315}"/>
              </a:ext>
            </a:extLst>
          </p:cNvPr>
          <p:cNvSpPr txBox="1"/>
          <p:nvPr/>
        </p:nvSpPr>
        <p:spPr>
          <a:xfrm>
            <a:off x="538968" y="1690688"/>
            <a:ext cx="6149340" cy="4762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	</a:t>
            </a: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Работу алгоритма можно разбить на следующие этапы: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Создание роя</a:t>
            </a:r>
            <a:r>
              <a:rPr lang="en-US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.</a:t>
            </a:r>
            <a:endParaRPr lang="ru-RU" sz="2000" dirty="0">
              <a:solidFill>
                <a:schemeClr val="bg1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Нахождение лучшего решения для каждой частицы.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Нахождения лучшего среди всех частиц.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Коррекция скорости каждой частицы</a:t>
            </a:r>
            <a:r>
              <a:rPr lang="en-US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.</a:t>
            </a:r>
            <a:endParaRPr lang="ru-RU" sz="2000" dirty="0">
              <a:solidFill>
                <a:schemeClr val="bg1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Перемещение частицы</a:t>
            </a:r>
            <a:r>
              <a:rPr lang="en-US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.</a:t>
            </a:r>
            <a:endParaRPr lang="ru-RU" sz="2000" dirty="0">
              <a:solidFill>
                <a:schemeClr val="bg1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Вывод результата</a:t>
            </a:r>
            <a:r>
              <a:rPr lang="en-US" sz="2000" dirty="0">
                <a:solidFill>
                  <a:schemeClr val="bg1"/>
                </a:solidFill>
                <a:effectLst/>
                <a:latin typeface="Source Code Pro" panose="020B0309030403020204" pitchFamily="49" charset="0"/>
                <a:ea typeface="Source Code Pro" panose="020B0309030403020204" pitchFamily="49" charset="0"/>
                <a:cs typeface="Arial" panose="020B0604020202020204" pitchFamily="34" charset="0"/>
              </a:rPr>
              <a:t>.</a:t>
            </a:r>
            <a:endParaRPr lang="ru-RU" sz="2000" dirty="0">
              <a:solidFill>
                <a:schemeClr val="bg1"/>
              </a:solidFill>
              <a:effectLst/>
              <a:latin typeface="Source Code Pro" panose="020B0309030403020204" pitchFamily="49" charset="0"/>
              <a:ea typeface="Source Code Pro" panose="020B030903040302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570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26401B-D6F1-6F69-060A-67592D71A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B7D33-8EC6-926C-A8F7-D61386F8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3AA79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Модифицированный ген. 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7B6DC7-58D8-A459-4380-13A7F2C7AE31}"/>
                  </a:ext>
                </a:extLst>
              </p:cNvPr>
              <p:cNvSpPr txBox="1"/>
              <p:nvPr/>
            </p:nvSpPr>
            <p:spPr>
              <a:xfrm>
                <a:off x="4142705" y="3030845"/>
                <a:ext cx="4472389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u-RU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ru-RU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ru-RU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ru-RU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−0.05</m:t>
                      </m:r>
                      <m:sSub>
                        <m:sSubPr>
                          <m:ctrlP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ru-RU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chemeClr val="bg1"/>
                  </a:solidFill>
                  <a:latin typeface="Montserrat Black" pitchFamily="2" charset="-52"/>
                  <a:ea typeface="Source Code Pro" panose="020B030903040302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7B6DC7-58D8-A459-4380-13A7F2C7A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705" y="3030845"/>
                <a:ext cx="4472389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A4BDC8-D16C-5623-38F0-1C4EB96847B9}"/>
              </a:ext>
            </a:extLst>
          </p:cNvPr>
          <p:cNvSpPr txBox="1"/>
          <p:nvPr/>
        </p:nvSpPr>
        <p:spPr>
          <a:xfrm>
            <a:off x="277647" y="1780919"/>
            <a:ext cx="3808117" cy="281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Среднее значение пригодности в популяции не должно превышать определенного процента (5%) от лучшего значения пригодности</a:t>
            </a:r>
            <a:r>
              <a:rPr lang="ru-RU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Рисунок 15" descr="Линия со стрелкой: прямо">
            <a:extLst>
              <a:ext uri="{FF2B5EF4-FFF2-40B4-BE49-F238E27FC236}">
                <a16:creationId xmlns:a16="http://schemas.microsoft.com/office/drawing/2014/main" id="{B4794075-833E-D52D-DAD2-25C7EBC2E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394391" y="2473449"/>
            <a:ext cx="714683" cy="7146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7BF37F-5893-4598-D9C9-E12E9DAA10DA}"/>
              </a:ext>
            </a:extLst>
          </p:cNvPr>
          <p:cNvSpPr txBox="1"/>
          <p:nvPr/>
        </p:nvSpPr>
        <p:spPr>
          <a:xfrm>
            <a:off x="4954588" y="5328832"/>
            <a:ext cx="3439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Классический алгоритм</a:t>
            </a:r>
          </a:p>
        </p:txBody>
      </p:sp>
      <p:pic>
        <p:nvPicPr>
          <p:cNvPr id="18" name="Рисунок 17" descr="Линия со стрелкой: прямо">
            <a:extLst>
              <a:ext uri="{FF2B5EF4-FFF2-40B4-BE49-F238E27FC236}">
                <a16:creationId xmlns:a16="http://schemas.microsoft.com/office/drawing/2014/main" id="{CC466695-3418-D7DB-0450-5609B462B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394390" y="5171545"/>
            <a:ext cx="714683" cy="7146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FAAF2D-1F24-6CA4-78DD-89C52B72F708}"/>
              </a:ext>
            </a:extLst>
          </p:cNvPr>
          <p:cNvSpPr txBox="1"/>
          <p:nvPr/>
        </p:nvSpPr>
        <p:spPr>
          <a:xfrm>
            <a:off x="4363410" y="2630735"/>
            <a:ext cx="4030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Модифицированный алгоритм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B9B032-F1BD-0E98-A09E-9EB064853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608" y="1539944"/>
            <a:ext cx="2803685" cy="25816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D070A4-32AA-A6E3-6760-8177B514C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6579" y="4146663"/>
            <a:ext cx="2560267" cy="25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9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F52A6B-8AA1-D1AF-EA4B-CBC01294F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93" b="25392"/>
          <a:stretch/>
        </p:blipFill>
        <p:spPr>
          <a:xfrm>
            <a:off x="-1326232" y="-668787"/>
            <a:ext cx="14350464" cy="80721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DCA9E2-2290-0CA6-27E9-9A4416EFA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0" t="10175" r="20954" b="4562"/>
          <a:stretch/>
        </p:blipFill>
        <p:spPr>
          <a:xfrm>
            <a:off x="925511" y="1382184"/>
            <a:ext cx="4052006" cy="41899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973B12E-3392-651D-17CB-736756130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88" t="12794" r="22203" b="8917"/>
          <a:stretch/>
        </p:blipFill>
        <p:spPr>
          <a:xfrm>
            <a:off x="6863373" y="1285874"/>
            <a:ext cx="4403116" cy="44353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EA4A12-DFB0-20C3-DF39-236AF8C241CC}"/>
              </a:ext>
            </a:extLst>
          </p:cNvPr>
          <p:cNvSpPr txBox="1"/>
          <p:nvPr/>
        </p:nvSpPr>
        <p:spPr>
          <a:xfrm>
            <a:off x="822676" y="5953453"/>
            <a:ext cx="4257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Модифицированный</a:t>
            </a:r>
            <a:r>
              <a:rPr lang="en-US" sz="28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 GA</a:t>
            </a:r>
            <a:endParaRPr lang="ru-RU" sz="2800" dirty="0">
              <a:solidFill>
                <a:schemeClr val="bg1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316EC-B576-B334-1317-07924702F129}"/>
              </a:ext>
            </a:extLst>
          </p:cNvPr>
          <p:cNvSpPr txBox="1"/>
          <p:nvPr/>
        </p:nvSpPr>
        <p:spPr>
          <a:xfrm>
            <a:off x="7677151" y="5953453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Классический </a:t>
            </a:r>
            <a:r>
              <a:rPr lang="en-US" sz="28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GA</a:t>
            </a:r>
            <a:endParaRPr lang="ru-RU" sz="2800" dirty="0">
              <a:solidFill>
                <a:schemeClr val="bg1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3B01EA-8B63-57F3-6A99-985D1BE8BFAE}"/>
                  </a:ext>
                </a:extLst>
              </p:cNvPr>
              <p:cNvSpPr txBox="1"/>
              <p:nvPr/>
            </p:nvSpPr>
            <p:spPr>
              <a:xfrm>
                <a:off x="1149016" y="-15552"/>
                <a:ext cx="9893968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32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32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ru-RU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sz="32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u-RU" sz="32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32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2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ru-RU" sz="32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d>
                      <m:r>
                        <a:rPr lang="ru-RU" sz="32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u-RU" sz="32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32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  <m:r>
                            <a:rPr lang="ru-RU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ru-RU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32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ru-RU" sz="32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3B01EA-8B63-57F3-6A99-985D1BE8B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016" y="-15552"/>
                <a:ext cx="9893968" cy="648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43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318C48-822E-10D3-19EA-42156FCB71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93" b="25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97F2BEEA-6563-481D-30A3-766708631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523884"/>
              </p:ext>
            </p:extLst>
          </p:nvPr>
        </p:nvGraphicFramePr>
        <p:xfrm>
          <a:off x="996178" y="333375"/>
          <a:ext cx="10199643" cy="521017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071247">
                  <a:extLst>
                    <a:ext uri="{9D8B030D-6E8A-4147-A177-3AD203B41FA5}">
                      <a16:colId xmlns:a16="http://schemas.microsoft.com/office/drawing/2014/main" val="3819285323"/>
                    </a:ext>
                  </a:extLst>
                </a:gridCol>
                <a:gridCol w="5128396">
                  <a:extLst>
                    <a:ext uri="{9D8B030D-6E8A-4147-A177-3AD203B41FA5}">
                      <a16:colId xmlns:a16="http://schemas.microsoft.com/office/drawing/2014/main" val="895028872"/>
                    </a:ext>
                  </a:extLst>
                </a:gridCol>
              </a:tblGrid>
              <a:tr h="9892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 dirty="0">
                          <a:solidFill>
                            <a:srgbClr val="000000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Модификация</a:t>
                      </a:r>
                      <a:endParaRPr lang="ru-RU" sz="3400" b="0" i="0" u="none" dirty="0"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 dirty="0">
                          <a:solidFill>
                            <a:srgbClr val="000000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Классический алгоритм</a:t>
                      </a:r>
                      <a:endParaRPr lang="ru-RU" sz="3400" b="0" i="0" u="none" dirty="0"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414446"/>
                  </a:ext>
                </a:extLst>
              </a:tr>
              <a:tr h="6132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>
                          <a:solidFill>
                            <a:srgbClr val="000000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-0.0022425534980673057</a:t>
                      </a:r>
                      <a:endParaRPr lang="ru-RU" sz="3400" b="0" i="0" u="none"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-0.0006717369065685338</a:t>
                      </a:r>
                      <a:endParaRPr lang="ru-RU" sz="3400" b="0" i="0" u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2118"/>
                  </a:ext>
                </a:extLst>
              </a:tr>
              <a:tr h="10533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-9.52306394407384e-05</a:t>
                      </a:r>
                      <a:endParaRPr lang="ru-RU" sz="3400" b="0" i="0" u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 dirty="0">
                          <a:solidFill>
                            <a:srgbClr val="000000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-0.0006830993887316342</a:t>
                      </a:r>
                      <a:endParaRPr lang="ru-RU" sz="3400" b="0" i="0" u="none" dirty="0"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13720"/>
                  </a:ext>
                </a:extLst>
              </a:tr>
              <a:tr h="8483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-8.126037448610686e-05</a:t>
                      </a:r>
                      <a:endParaRPr lang="ru-RU" sz="3400" b="0" i="0" u="non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>
                          <a:solidFill>
                            <a:srgbClr val="000000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-0.00024145274596588202</a:t>
                      </a:r>
                      <a:endParaRPr lang="ru-RU" sz="3400" b="0" i="0" u="none"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957127"/>
                  </a:ext>
                </a:extLst>
              </a:tr>
              <a:tr h="8763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-4.083974121737291e-05</a:t>
                      </a:r>
                      <a:endParaRPr lang="ru-RU" sz="3400" b="0" i="0" u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 dirty="0">
                          <a:solidFill>
                            <a:srgbClr val="000000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-0.002483959676483339</a:t>
                      </a:r>
                      <a:endParaRPr lang="ru-RU" sz="3400" b="0" i="0" u="none" dirty="0"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875022"/>
                  </a:ext>
                </a:extLst>
              </a:tr>
              <a:tr h="8296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-0.00012317116935000151</a:t>
                      </a:r>
                      <a:endParaRPr lang="ru-RU" sz="3400" b="0" i="0" u="non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500" b="0" i="0" u="none" dirty="0">
                          <a:solidFill>
                            <a:srgbClr val="000000"/>
                          </a:solidFill>
                          <a:effectLst/>
                          <a:latin typeface="Source Code Pro" panose="020B0309030403020204" pitchFamily="49" charset="0"/>
                          <a:ea typeface="Source Code Pro" panose="020B0309030403020204" pitchFamily="49" charset="0"/>
                          <a:cs typeface="Arial" panose="020B0604020202020204" pitchFamily="34" charset="0"/>
                        </a:rPr>
                        <a:t>-0.0003371956284549569</a:t>
                      </a:r>
                      <a:endParaRPr lang="ru-RU" sz="3400" b="0" i="0" u="none" dirty="0">
                        <a:effectLst/>
                        <a:latin typeface="Source Code Pro" panose="020B0309030403020204" pitchFamily="49" charset="0"/>
                        <a:ea typeface="Source Code Pro" panose="020B0309030403020204" pitchFamily="49" charset="0"/>
                        <a:cs typeface="Arial" panose="020B0604020202020204" pitchFamily="34" charset="0"/>
                      </a:endParaRPr>
                    </a:p>
                  </a:txBody>
                  <a:tcPr marL="84260" marR="842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5037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DF733-9BEC-BBB6-AD3A-0D2AD0A3AD17}"/>
                  </a:ext>
                </a:extLst>
              </p:cNvPr>
              <p:cNvSpPr txBox="1"/>
              <p:nvPr/>
            </p:nvSpPr>
            <p:spPr>
              <a:xfrm>
                <a:off x="300036" y="5877609"/>
                <a:ext cx="1159192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  <m:sSup>
                        <m:sSup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ru-RU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sSup>
                        <m:sSup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u-RU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  <m: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ru-RU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  <m:r>
                            <a:rPr lang="ru-RU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</m:oMath>
                  </m:oMathPara>
                </a14:m>
                <a:endParaRPr lang="ru-RU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ADF733-9BEC-BBB6-AD3A-0D2AD0A3A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36" y="5877609"/>
                <a:ext cx="1159192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32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9F1407-4589-615D-F514-601260FEF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3656B3-4A32-14E3-7D2B-B866092D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9335"/>
          </a:xfrm>
        </p:spPr>
        <p:txBody>
          <a:bodyPr/>
          <a:lstStyle/>
          <a:p>
            <a:r>
              <a:rPr lang="ru-RU" dirty="0">
                <a:solidFill>
                  <a:srgbClr val="F3AA79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Модифицированный </a:t>
            </a:r>
            <a:r>
              <a:rPr lang="en-US" dirty="0">
                <a:solidFill>
                  <a:srgbClr val="F3AA79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PSO</a:t>
            </a:r>
            <a:r>
              <a:rPr lang="ru-RU" dirty="0">
                <a:solidFill>
                  <a:srgbClr val="F3AA79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 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5A0196-F051-D860-535F-EB36CBB0EE05}"/>
                  </a:ext>
                </a:extLst>
              </p:cNvPr>
              <p:cNvSpPr txBox="1"/>
              <p:nvPr/>
            </p:nvSpPr>
            <p:spPr>
              <a:xfrm>
                <a:off x="175260" y="1580387"/>
                <a:ext cx="4770120" cy="3275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2000" dirty="0">
                    <a:solidFill>
                      <a:schemeClr val="bg1">
                        <a:lumMod val="95000"/>
                      </a:schemeClr>
                    </a:solidFill>
                    <a:latin typeface="Source Code Pro" panose="020B0309030403020204" pitchFamily="49" charset="0"/>
                    <a:ea typeface="Source Code Pro" panose="020B0309030403020204" pitchFamily="49" charset="0"/>
                  </a:rPr>
                  <a:t>Необходимо расширить зону поиска с большим коэффициентом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95000"/>
                      </a:schemeClr>
                    </a:solidFill>
                    <a:latin typeface="Source Code Pro" panose="020B0309030403020204" pitchFamily="49" charset="0"/>
                    <a:ea typeface="Source Code Pro" panose="020B0309030403020204" pitchFamily="49" charset="0"/>
                  </a:rPr>
                  <a:t>,</a:t>
                </a:r>
                <a:r>
                  <a:rPr lang="ru-RU" sz="2000" dirty="0">
                    <a:solidFill>
                      <a:schemeClr val="bg1">
                        <a:lumMod val="95000"/>
                      </a:schemeClr>
                    </a:solidFill>
                    <a:latin typeface="Source Code Pro" panose="020B0309030403020204" pitchFamily="49" charset="0"/>
                    <a:ea typeface="Source Code Pro" panose="020B0309030403020204" pitchFamily="49" charset="0"/>
                  </a:rPr>
                  <a:t> затем, все точки должны стремиться к лучшему решению с увеличением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20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lumMod val="95000"/>
                      </a:schemeClr>
                    </a:solidFill>
                    <a:latin typeface="Source Code Pro" panose="020B0309030403020204" pitchFamily="49" charset="0"/>
                    <a:ea typeface="Source Code Pro" panose="020B0309030403020204" pitchFamily="49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sz="2000" dirty="0">
                    <a:solidFill>
                      <a:schemeClr val="bg1">
                        <a:lumMod val="95000"/>
                      </a:schemeClr>
                    </a:solidFill>
                    <a:latin typeface="Source Code Pro" panose="020B0309030403020204" pitchFamily="49" charset="0"/>
                    <a:ea typeface="Source Code Pro" panose="020B0309030403020204" pitchFamily="49" charset="0"/>
                  </a:rPr>
                  <a:t>попутно уменьшая</a:t>
                </a:r>
                <a:r>
                  <a:rPr lang="en-US" sz="2000" dirty="0">
                    <a:solidFill>
                      <a:schemeClr val="bg1">
                        <a:lumMod val="95000"/>
                      </a:schemeClr>
                    </a:solidFill>
                    <a:latin typeface="Source Code Pro" panose="020B0309030403020204" pitchFamily="49" charset="0"/>
                    <a:ea typeface="Source Code Pro" panose="020B0309030403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smtClean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2000" dirty="0">
                    <a:solidFill>
                      <a:schemeClr val="bg1">
                        <a:lumMod val="95000"/>
                      </a:schemeClr>
                    </a:solidFill>
                    <a:latin typeface="Source Code Pro" panose="020B0309030403020204" pitchFamily="49" charset="0"/>
                    <a:ea typeface="Source Code Pro" panose="020B0309030403020204" pitchFamily="49" charset="0"/>
                  </a:rPr>
                  <a:t> </a:t>
                </a:r>
                <a:r>
                  <a:rPr lang="ru-RU" sz="2000" dirty="0">
                    <a:solidFill>
                      <a:schemeClr val="bg1">
                        <a:lumMod val="95000"/>
                      </a:schemeClr>
                    </a:solidFill>
                    <a:latin typeface="Source Code Pro" panose="020B0309030403020204" pitchFamily="49" charset="0"/>
                    <a:ea typeface="Source Code Pro" panose="020B0309030403020204" pitchFamily="49" charset="0"/>
                  </a:rPr>
                  <a:t>для нахождения лучшего значения</a:t>
                </a:r>
                <a:endParaRPr lang="en-US" sz="2000" dirty="0">
                  <a:solidFill>
                    <a:schemeClr val="bg1">
                      <a:lumMod val="95000"/>
                    </a:schemeClr>
                  </a:solidFill>
                  <a:latin typeface="Source Code Pro" panose="020B0309030403020204" pitchFamily="49" charset="0"/>
                  <a:ea typeface="Source Code Pro" panose="020B0309030403020204" pitchFamily="49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5A0196-F051-D860-535F-EB36CBB0E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" y="1580387"/>
                <a:ext cx="4770120" cy="3275384"/>
              </a:xfrm>
              <a:prstGeom prst="rect">
                <a:avLst/>
              </a:prstGeom>
              <a:blipFill>
                <a:blip r:embed="rId3"/>
                <a:stretch>
                  <a:fillRect l="-1407" r="-4220" b="-2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 descr="Линия со стрелкой: прямо">
            <a:extLst>
              <a:ext uri="{FF2B5EF4-FFF2-40B4-BE49-F238E27FC236}">
                <a16:creationId xmlns:a16="http://schemas.microsoft.com/office/drawing/2014/main" id="{0BEC748E-D7B8-FE52-18DA-61FE9F57D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211348" y="2346429"/>
            <a:ext cx="714683" cy="714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6A023-DCC6-1964-0852-9F57C906A3D8}"/>
              </a:ext>
            </a:extLst>
          </p:cNvPr>
          <p:cNvSpPr txBox="1"/>
          <p:nvPr/>
        </p:nvSpPr>
        <p:spPr>
          <a:xfrm>
            <a:off x="5730240" y="2503716"/>
            <a:ext cx="2221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Мод. алгоритм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087AF-0792-E41E-6396-2A3FA469B3D3}"/>
              </a:ext>
            </a:extLst>
          </p:cNvPr>
          <p:cNvSpPr txBox="1"/>
          <p:nvPr/>
        </p:nvSpPr>
        <p:spPr>
          <a:xfrm>
            <a:off x="4530092" y="5407543"/>
            <a:ext cx="3421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Классический алгоритм</a:t>
            </a:r>
          </a:p>
        </p:txBody>
      </p:sp>
      <p:pic>
        <p:nvPicPr>
          <p:cNvPr id="11" name="Рисунок 10" descr="Линия со стрелкой: прямо">
            <a:extLst>
              <a:ext uri="{FF2B5EF4-FFF2-40B4-BE49-F238E27FC236}">
                <a16:creationId xmlns:a16="http://schemas.microsoft.com/office/drawing/2014/main" id="{5051148F-91BD-E541-0876-05AE7AB2D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211348" y="5250256"/>
            <a:ext cx="714683" cy="71468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81786D8-E806-DFB8-7E32-5F6290E34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81" t="2405" r="11080"/>
          <a:stretch/>
        </p:blipFill>
        <p:spPr>
          <a:xfrm>
            <a:off x="9367175" y="1313318"/>
            <a:ext cx="2422684" cy="26664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87EF495-5E73-E7EB-D7B9-1DBBEC5E2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984" y="3776543"/>
            <a:ext cx="2503065" cy="255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2CA955-C057-0F56-A6DC-C738AD213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93" b="25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26BDD7-A32B-93A0-20DF-7F06A3DBA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1" t="2405" r="11080"/>
          <a:stretch/>
        </p:blipFill>
        <p:spPr>
          <a:xfrm>
            <a:off x="940087" y="1395207"/>
            <a:ext cx="3962400" cy="43610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D155B5-9447-9AF0-7AAD-AE9677B5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832" y="962527"/>
            <a:ext cx="4593148" cy="4687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6F11C9-7DCE-71C4-3EE4-E6008EC0D452}"/>
              </a:ext>
            </a:extLst>
          </p:cNvPr>
          <p:cNvSpPr txBox="1"/>
          <p:nvPr/>
        </p:nvSpPr>
        <p:spPr>
          <a:xfrm>
            <a:off x="959184" y="5756254"/>
            <a:ext cx="459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Модифицированный </a:t>
            </a:r>
            <a:r>
              <a:rPr lang="en-US" sz="28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PSO</a:t>
            </a:r>
            <a:endParaRPr lang="ru-RU" sz="2800" dirty="0">
              <a:solidFill>
                <a:schemeClr val="bg1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C1AB6-69E9-7DC2-3E83-9282C8473C30}"/>
              </a:ext>
            </a:extLst>
          </p:cNvPr>
          <p:cNvSpPr txBox="1"/>
          <p:nvPr/>
        </p:nvSpPr>
        <p:spPr>
          <a:xfrm>
            <a:off x="7527625" y="5756254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Классический </a:t>
            </a:r>
            <a:r>
              <a:rPr lang="en-US" sz="2800" dirty="0">
                <a:solidFill>
                  <a:schemeClr val="bg1"/>
                </a:solidFill>
                <a:latin typeface="Source Code Pro" panose="020B0309030403020204" pitchFamily="49" charset="0"/>
                <a:ea typeface="Source Code Pro" panose="020B0309030403020204" pitchFamily="49" charset="0"/>
              </a:rPr>
              <a:t>PSO</a:t>
            </a:r>
            <a:endParaRPr lang="ru-RU" sz="2800" dirty="0">
              <a:solidFill>
                <a:schemeClr val="bg1"/>
              </a:solidFill>
              <a:latin typeface="Source Code Pro" panose="020B0309030403020204" pitchFamily="49" charset="0"/>
              <a:ea typeface="Source Code Pro" panose="020B0309030403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059738-EA73-E41A-3894-71FADA975956}"/>
                  </a:ext>
                </a:extLst>
              </p:cNvPr>
              <p:cNvSpPr txBox="1"/>
              <p:nvPr/>
            </p:nvSpPr>
            <p:spPr>
              <a:xfrm>
                <a:off x="3048000" y="479229"/>
                <a:ext cx="6096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u-RU" sz="4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u-RU" sz="4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u-RU" sz="4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ru-RU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ru-RU" sz="4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ru-RU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059738-EA73-E41A-3894-71FADA975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79229"/>
                <a:ext cx="60960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4977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325</Words>
  <Application>Microsoft Office PowerPoint</Application>
  <PresentationFormat>Широкоэкранный</PresentationFormat>
  <Paragraphs>69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Montserrat Black</vt:lpstr>
      <vt:lpstr>Montserrat Medium</vt:lpstr>
      <vt:lpstr>Source Code Pro</vt:lpstr>
      <vt:lpstr>Тема Office</vt:lpstr>
      <vt:lpstr>Сравнение эффективности алгоритмов оптимизации на базе искусственного интеллекта на тестовых задачах вещественной оптимизации</vt:lpstr>
      <vt:lpstr>Цели и задачи</vt:lpstr>
      <vt:lpstr>Генетический алгоритм</vt:lpstr>
      <vt:lpstr>PSO алгоритм</vt:lpstr>
      <vt:lpstr>Модифицированный ген. алгоритм</vt:lpstr>
      <vt:lpstr>Презентация PowerPoint</vt:lpstr>
      <vt:lpstr>Презентация PowerPoint</vt:lpstr>
      <vt:lpstr>Модифицированный PSO алгоритм</vt:lpstr>
      <vt:lpstr>Презентация PowerPoint</vt:lpstr>
      <vt:lpstr>Презентация PowerPoint</vt:lpstr>
      <vt:lpstr>Сравнение алгоритмов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Сравнение эффективности алгоритмов оптимизации на базе искусственного интеллекта на тестовых задачах вещественной оптимизации</dc:title>
  <dc:creator>Digger Potato</dc:creator>
  <cp:lastModifiedBy>Digger Potato</cp:lastModifiedBy>
  <cp:revision>11</cp:revision>
  <dcterms:created xsi:type="dcterms:W3CDTF">2023-02-24T15:37:21Z</dcterms:created>
  <dcterms:modified xsi:type="dcterms:W3CDTF">2023-02-27T20:46:37Z</dcterms:modified>
</cp:coreProperties>
</file>